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59" r:id="rId6"/>
    <p:sldId id="260" r:id="rId7"/>
    <p:sldId id="265" r:id="rId8"/>
    <p:sldId id="283" r:id="rId9"/>
    <p:sldId id="28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E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e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90DC2-FD15-48D2-A1E1-4687ED3D58B3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DBDF7A-6A0E-4D0B-ACD3-02AB670169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383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08E786-4216-45F2-862D-D7FBD8328BF6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1AE817-A3BB-B791-074B-2D50E9379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E552E9B-C48D-0D38-E3E3-D1B9E36EF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7BA418-678B-C730-FFAB-3C70C3CCA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509BDA-77C1-EF23-BDBB-F5144DF91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59A3ED-1434-B0FB-8106-47C448687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2987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4102EA-1B53-A2A6-CFDD-F732AA5A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5D81703-B150-10D5-B10C-86B900FCD7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4A764-A35A-B5D7-D0AF-D7580B80D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DE0D41-3CFE-C247-F928-4635A2C7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654D69-FE93-5943-DF68-3F4571E7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927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0F1A93F-5773-C690-3CDD-1D1BFEADCC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1A0F97-0434-1A87-7476-F8F15101A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EB95EA-3C4E-A791-6014-736C274F3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469BB8-18DB-7908-85A6-E58D59261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4F42CC-1A59-A126-9D6D-6572EBEBE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4191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279602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D5511-0CA8-AB29-A7F3-A246B038E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26599E-2401-CFC7-1D07-D904A3137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24E52B-C2CB-DD1C-ACC2-85539241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4D780C-48C7-893C-DA59-9387E62AE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DF8A09-7E0D-FAE4-B96F-FB75808FC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584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2AC7E9-7377-7CFB-4D0F-5D8579F0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D60479-C458-6C95-33A1-8C93F7C3E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6003E5-B03E-B5E1-AF83-350080451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A51756-9D8B-94D7-9098-FB1C44E39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1B98FC-0831-2FA8-BC7A-B4C54666B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765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1EC3BC-172A-C3EC-7A86-BB5051B46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E26895-851D-3417-473E-96AF214CE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D9F2D12-FEAA-EAB3-5EC7-3A7806856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CF28F6-2DA5-4238-6F78-7E8B386CF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F73772-1CAE-7D46-B3A6-0DB95E00B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822B82-EF26-8F58-85A2-757371A71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750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B721E5-6F40-2EB5-88D7-C32296A8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172496-7325-8E98-8D80-CA953B643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738B53-73CB-38EF-EEA3-E4647E13F7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14E4D5C-78DC-FEE0-26E4-3939AF50D6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51A3C8B-3747-2EA8-F2AE-918F4B0760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9DEB6D-0BCB-9706-39E5-45897936E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F6B6389-92B5-3400-9F5F-0B3485320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4EC3B64-3F38-6E3D-BFDB-65DF3BC16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203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CA4101-799D-5C29-A202-AF8922B4D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9E8782-2492-2B44-F3AD-C406A6F81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75C018-A536-37A1-D16B-EB8A7B73D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8F7FB67-57FA-E652-D3F5-563D469BE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916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AA7C4C0-B7D9-F793-59FB-1B3F23137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AA54D3E-5834-597F-12AB-598EC3A06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9D5D87-DA0E-68EA-4368-B7CACCC6C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482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E05D98-B21E-32DC-EE07-F3134D536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AE38AB-B58A-26F3-E528-214185B14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81F010-A2C4-3FBF-C939-ACED57132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38ADD9-CDDF-5726-E263-5582C9242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730FB8-3E5B-E676-79A3-B9D88D6E0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046E92-16FE-7D8C-5E1B-B8174F1A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904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9DF15B-26FA-55BF-8B4C-D373EBC37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8871505-B8BA-604E-5981-2C3E0BAB69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B08831A-00EA-BE51-DFE9-65A5E3298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20AF96-D0E5-8517-A8B2-7291D1593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58B1C5-ADE7-82FE-A8DD-895C123E1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F1A9C2-0671-1A0B-B9F9-C7C8AEE33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5582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rgbClr val="F7EBE5"/>
          </a:fgClr>
          <a:bgClr>
            <a:schemeClr val="bg2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C973E74-15FB-9379-8B04-87C2160BC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16057A-887E-0183-11CD-20A1DD982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3F0155-DC94-F723-B429-3653A781A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AA346-801D-4CAB-A2AA-63ECD71044A4}" type="datetimeFigureOut">
              <a:rPr lang="zh-CN" altLang="en-US" smtClean="0"/>
              <a:t>2023/11/11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E11612-5662-C976-2262-9A65D44FCA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A0F0E3-2324-8440-6F66-6E8A920383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C4D19-18F9-4500-895C-F86A386F1C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9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.xml"/><Relationship Id="rId7" Type="http://schemas.openxmlformats.org/officeDocument/2006/relationships/image" Target="../media/image3.sv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Relationship Id="rId9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image" Target="../media/image13.png"/><Relationship Id="rId5" Type="http://schemas.openxmlformats.org/officeDocument/2006/relationships/tags" Target="../tags/tag9.xml"/><Relationship Id="rId10" Type="http://schemas.openxmlformats.org/officeDocument/2006/relationships/image" Target="../media/image12.jpg"/><Relationship Id="rId4" Type="http://schemas.openxmlformats.org/officeDocument/2006/relationships/tags" Target="../tags/tag8.xml"/><Relationship Id="rId9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69A8F7A-E3D7-B162-E2BC-4A123A8E0A72}"/>
              </a:ext>
            </a:extLst>
          </p:cNvPr>
          <p:cNvSpPr/>
          <p:nvPr/>
        </p:nvSpPr>
        <p:spPr>
          <a:xfrm>
            <a:off x="3233678" y="1010715"/>
            <a:ext cx="5724644" cy="1754326"/>
          </a:xfrm>
          <a:prstGeom prst="rect">
            <a:avLst/>
          </a:prstGeom>
          <a:noFill/>
          <a:effectLst>
            <a:reflection stA="45000" endPos="4000" dist="50800" dir="5400000" sy="-100000" algn="bl" rotWithShape="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u="sng" cap="none" spc="0" dirty="0">
                <a:ln w="0"/>
                <a:solidFill>
                  <a:schemeClr val="accent1"/>
                </a:solidFill>
                <a:effectLst>
                  <a:outerShdw blurRad="38100" dist="25400" dir="5400000" sx="102000" sy="102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科技革命能够解决</a:t>
            </a:r>
            <a:endParaRPr lang="en-US" altLang="zh-CN" sz="5400" b="1" u="sng" cap="none" spc="0" dirty="0">
              <a:ln w="0"/>
              <a:solidFill>
                <a:schemeClr val="accent1"/>
              </a:solidFill>
              <a:effectLst>
                <a:outerShdw blurRad="38100" dist="25400" dir="5400000" sx="102000" sy="102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5400" b="1" u="sng" cap="none" spc="0" dirty="0">
                <a:ln w="0"/>
                <a:solidFill>
                  <a:schemeClr val="accent1"/>
                </a:solidFill>
                <a:effectLst>
                  <a:outerShdw blurRad="38100" dist="25400" dir="5400000" sx="102000" sy="102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一切社会问题吗？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AA9DB24-E14C-7853-B0A5-80CBF264BD65}"/>
              </a:ext>
            </a:extLst>
          </p:cNvPr>
          <p:cNvSpPr txBox="1"/>
          <p:nvPr/>
        </p:nvSpPr>
        <p:spPr>
          <a:xfrm>
            <a:off x="4483510" y="4000967"/>
            <a:ext cx="3224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第十四小组 社会实践期中作业</a:t>
            </a:r>
          </a:p>
        </p:txBody>
      </p:sp>
    </p:spTree>
    <p:extLst>
      <p:ext uri="{BB962C8B-B14F-4D97-AF65-F5344CB8AC3E}">
        <p14:creationId xmlns:p14="http://schemas.microsoft.com/office/powerpoint/2010/main" val="3983973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0411CBCD-DA60-74AD-1460-57528D7EDF54}"/>
              </a:ext>
            </a:extLst>
          </p:cNvPr>
          <p:cNvGrpSpPr/>
          <p:nvPr/>
        </p:nvGrpSpPr>
        <p:grpSpPr>
          <a:xfrm>
            <a:off x="0" y="393288"/>
            <a:ext cx="2571976" cy="5751872"/>
            <a:chOff x="0" y="393288"/>
            <a:chExt cx="2571976" cy="5751872"/>
          </a:xfrm>
        </p:grpSpPr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753466F0-DA2D-CFEA-FBF4-DC3DAED229BD}"/>
                </a:ext>
              </a:extLst>
            </p:cNvPr>
            <p:cNvSpPr/>
            <p:nvPr/>
          </p:nvSpPr>
          <p:spPr>
            <a:xfrm>
              <a:off x="0" y="393288"/>
              <a:ext cx="2571976" cy="5751872"/>
            </a:xfrm>
            <a:custGeom>
              <a:avLst/>
              <a:gdLst>
                <a:gd name="connsiteX0" fmla="*/ 369550 w 2571976"/>
                <a:gd name="connsiteY0" fmla="*/ 0 h 5751872"/>
                <a:gd name="connsiteX1" fmla="*/ 2571976 w 2571976"/>
                <a:gd name="connsiteY1" fmla="*/ 2875936 h 5751872"/>
                <a:gd name="connsiteX2" fmla="*/ 369550 w 2571976"/>
                <a:gd name="connsiteY2" fmla="*/ 5751872 h 5751872"/>
                <a:gd name="connsiteX3" fmla="*/ 144365 w 2571976"/>
                <a:gd name="connsiteY3" fmla="*/ 5737024 h 5751872"/>
                <a:gd name="connsiteX4" fmla="*/ 0 w 2571976"/>
                <a:gd name="connsiteY4" fmla="*/ 5708254 h 5751872"/>
                <a:gd name="connsiteX5" fmla="*/ 0 w 2571976"/>
                <a:gd name="connsiteY5" fmla="*/ 43619 h 5751872"/>
                <a:gd name="connsiteX6" fmla="*/ 144365 w 2571976"/>
                <a:gd name="connsiteY6" fmla="*/ 14848 h 5751872"/>
                <a:gd name="connsiteX7" fmla="*/ 369550 w 2571976"/>
                <a:gd name="connsiteY7" fmla="*/ 0 h 575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71976" h="5751872">
                  <a:moveTo>
                    <a:pt x="369550" y="0"/>
                  </a:moveTo>
                  <a:cubicBezTo>
                    <a:pt x="1585916" y="0"/>
                    <a:pt x="2571976" y="1287600"/>
                    <a:pt x="2571976" y="2875936"/>
                  </a:cubicBezTo>
                  <a:cubicBezTo>
                    <a:pt x="2571976" y="4464272"/>
                    <a:pt x="1585916" y="5751872"/>
                    <a:pt x="369550" y="5751872"/>
                  </a:cubicBezTo>
                  <a:cubicBezTo>
                    <a:pt x="293527" y="5751872"/>
                    <a:pt x="218404" y="5746843"/>
                    <a:pt x="144365" y="5737024"/>
                  </a:cubicBezTo>
                  <a:lnTo>
                    <a:pt x="0" y="5708254"/>
                  </a:lnTo>
                  <a:lnTo>
                    <a:pt x="0" y="43619"/>
                  </a:lnTo>
                  <a:lnTo>
                    <a:pt x="144365" y="14848"/>
                  </a:lnTo>
                  <a:cubicBezTo>
                    <a:pt x="218404" y="5030"/>
                    <a:pt x="293527" y="0"/>
                    <a:pt x="36955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96DC9E7-7710-08AE-98FB-69FB37740182}"/>
                </a:ext>
              </a:extLst>
            </p:cNvPr>
            <p:cNvSpPr/>
            <p:nvPr/>
          </p:nvSpPr>
          <p:spPr>
            <a:xfrm>
              <a:off x="0" y="2607504"/>
              <a:ext cx="2236511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CN" altLang="en-US" sz="8000" b="1" cap="none" spc="0" dirty="0">
                  <a:ln w="0"/>
                  <a:solidFill>
                    <a:schemeClr val="accent2">
                      <a:lumMod val="7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幼圆" panose="02010509060101010101" pitchFamily="49" charset="-122"/>
                  <a:ea typeface="幼圆" panose="02010509060101010101" pitchFamily="49" charset="-122"/>
                </a:rPr>
                <a:t>目录</a:t>
              </a:r>
            </a:p>
          </p:txBody>
        </p:sp>
      </p:grpSp>
      <p:sp>
        <p:nvSpPr>
          <p:cNvPr id="3" name="圆角矩形 332">
            <a:extLst>
              <a:ext uri="{FF2B5EF4-FFF2-40B4-BE49-F238E27FC236}">
                <a16:creationId xmlns:a16="http://schemas.microsoft.com/office/drawing/2014/main" id="{B6E940EE-2E30-0D54-429F-3F9F09B7C76F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2571976" y="1556836"/>
            <a:ext cx="1941031" cy="604417"/>
          </a:xfrm>
          <a:prstGeom prst="roundRect">
            <a:avLst>
              <a:gd name="adj" fmla="val 14047"/>
            </a:avLst>
          </a:prstGeom>
          <a:solidFill>
            <a:schemeClr val="accent1"/>
          </a:solidFill>
          <a:ln w="38100">
            <a:noFill/>
          </a:ln>
        </p:spPr>
        <p:style>
          <a:lnRef idx="2">
            <a:srgbClr val="000000"/>
          </a:lnRef>
          <a:fillRef idx="1">
            <a:srgbClr val="FFFFFF"/>
          </a:fillRef>
          <a:effectRef idx="0">
            <a:srgbClr val="000000"/>
          </a:effectRef>
          <a:fontRef idx="minor">
            <a:srgbClr val="000000"/>
          </a:fontRef>
        </p:style>
        <p:txBody>
          <a:bodyPr wrap="square" lIns="67500" tIns="35100" rIns="67500" bIns="35100" rtlCol="0" anchor="ctr" anchorCtr="0">
            <a:noAutofit/>
          </a:bodyPr>
          <a:lstStyle/>
          <a:p>
            <a:pPr algn="ctr"/>
            <a:r>
              <a:rPr lang="zh-CN" altLang="en-US" b="1" spc="300" dirty="0">
                <a:solidFill>
                  <a:schemeClr val="lt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时代背景</a:t>
            </a:r>
          </a:p>
        </p:txBody>
      </p:sp>
      <p:sp>
        <p:nvSpPr>
          <p:cNvPr id="9" name="圆角矩形 333">
            <a:extLst>
              <a:ext uri="{FF2B5EF4-FFF2-40B4-BE49-F238E27FC236}">
                <a16:creationId xmlns:a16="http://schemas.microsoft.com/office/drawing/2014/main" id="{3FBDD712-7178-B374-62FC-830E40CEF0B2}"/>
              </a:ext>
            </a:extLst>
          </p:cNvPr>
          <p:cNvSpPr/>
          <p:nvPr>
            <p:custDataLst>
              <p:tags r:id="rId2"/>
            </p:custDataLst>
          </p:nvPr>
        </p:nvSpPr>
        <p:spPr bwMode="auto">
          <a:xfrm>
            <a:off x="3171743" y="2541086"/>
            <a:ext cx="1941031" cy="604417"/>
          </a:xfrm>
          <a:prstGeom prst="roundRect">
            <a:avLst>
              <a:gd name="adj" fmla="val 14047"/>
            </a:avLst>
          </a:prstGeom>
          <a:solidFill>
            <a:schemeClr val="accent2"/>
          </a:solidFill>
          <a:ln w="38100">
            <a:noFill/>
          </a:ln>
        </p:spPr>
        <p:style>
          <a:lnRef idx="2">
            <a:srgbClr val="000000"/>
          </a:lnRef>
          <a:fillRef idx="1">
            <a:srgbClr val="FFFFFF"/>
          </a:fillRef>
          <a:effectRef idx="0">
            <a:srgbClr val="000000"/>
          </a:effectRef>
          <a:fontRef idx="minor">
            <a:srgbClr val="000000"/>
          </a:fontRef>
        </p:style>
        <p:txBody>
          <a:bodyPr wrap="square" lIns="67500" tIns="35100" rIns="67500" bIns="35100" rtlCol="0" anchor="ctr" anchorCtr="0">
            <a:noAutofit/>
          </a:bodyPr>
          <a:lstStyle/>
          <a:p>
            <a:pPr algn="ctr"/>
            <a:r>
              <a:rPr lang="zh-CN" altLang="en-US" b="1" spc="300" dirty="0">
                <a:solidFill>
                  <a:schemeClr val="lt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理论分析</a:t>
            </a:r>
          </a:p>
        </p:txBody>
      </p:sp>
      <p:sp>
        <p:nvSpPr>
          <p:cNvPr id="10" name="圆角矩形 334">
            <a:extLst>
              <a:ext uri="{FF2B5EF4-FFF2-40B4-BE49-F238E27FC236}">
                <a16:creationId xmlns:a16="http://schemas.microsoft.com/office/drawing/2014/main" id="{5893EAFD-5343-18C1-5773-2EB73F70DA52}"/>
              </a:ext>
            </a:extLst>
          </p:cNvPr>
          <p:cNvSpPr/>
          <p:nvPr>
            <p:custDataLst>
              <p:tags r:id="rId3"/>
            </p:custDataLst>
          </p:nvPr>
        </p:nvSpPr>
        <p:spPr bwMode="auto">
          <a:xfrm>
            <a:off x="3171743" y="3525336"/>
            <a:ext cx="1941031" cy="604417"/>
          </a:xfrm>
          <a:prstGeom prst="roundRect">
            <a:avLst>
              <a:gd name="adj" fmla="val 14047"/>
            </a:avLst>
          </a:prstGeom>
          <a:solidFill>
            <a:schemeClr val="accent3"/>
          </a:solidFill>
          <a:ln w="38100">
            <a:noFill/>
          </a:ln>
        </p:spPr>
        <p:style>
          <a:lnRef idx="2">
            <a:srgbClr val="000000"/>
          </a:lnRef>
          <a:fillRef idx="1">
            <a:srgbClr val="FFFFFF"/>
          </a:fillRef>
          <a:effectRef idx="0">
            <a:srgbClr val="000000"/>
          </a:effectRef>
          <a:fontRef idx="minor">
            <a:srgbClr val="000000"/>
          </a:fontRef>
        </p:style>
        <p:txBody>
          <a:bodyPr wrap="square" lIns="67500" tIns="35100" rIns="67500" bIns="35100" rtlCol="0" anchor="ctr" anchorCtr="0">
            <a:noAutofit/>
          </a:bodyPr>
          <a:lstStyle/>
          <a:p>
            <a:pPr algn="ctr"/>
            <a:r>
              <a:rPr lang="zh-CN" altLang="en-US" b="1" spc="300" dirty="0">
                <a:solidFill>
                  <a:schemeClr val="lt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案例分享</a:t>
            </a:r>
            <a:endParaRPr lang="en-US" altLang="zh-CN" b="1" spc="300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28D59EF4-7FEF-D667-7401-6EAAB1B0D050}"/>
              </a:ext>
            </a:extLst>
          </p:cNvPr>
          <p:cNvSpPr/>
          <p:nvPr>
            <p:custDataLst>
              <p:tags r:id="rId4"/>
            </p:custDataLst>
          </p:nvPr>
        </p:nvSpPr>
        <p:spPr bwMode="auto">
          <a:xfrm>
            <a:off x="2571975" y="4509586"/>
            <a:ext cx="1941031" cy="604417"/>
          </a:xfrm>
          <a:prstGeom prst="roundRect">
            <a:avLst>
              <a:gd name="adj" fmla="val 14047"/>
            </a:avLst>
          </a:prstGeom>
          <a:solidFill>
            <a:schemeClr val="accent4"/>
          </a:solidFill>
          <a:ln w="38100">
            <a:noFill/>
          </a:ln>
        </p:spPr>
        <p:style>
          <a:lnRef idx="2">
            <a:srgbClr val="000000"/>
          </a:lnRef>
          <a:fillRef idx="1">
            <a:srgbClr val="FFFFFF"/>
          </a:fillRef>
          <a:effectRef idx="0">
            <a:srgbClr val="000000"/>
          </a:effectRef>
          <a:fontRef idx="minor">
            <a:srgbClr val="000000"/>
          </a:fontRef>
        </p:style>
        <p:txBody>
          <a:bodyPr wrap="square" lIns="67500" tIns="35100" rIns="67500" bIns="35100" rtlCol="0" anchor="ctr" anchorCtr="0">
            <a:noAutofit/>
          </a:bodyPr>
          <a:lstStyle/>
          <a:p>
            <a:pPr algn="ctr"/>
            <a:r>
              <a:rPr lang="zh-CN" altLang="en-US" b="1" spc="300" dirty="0">
                <a:solidFill>
                  <a:schemeClr val="lt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结论</a:t>
            </a:r>
            <a:endParaRPr lang="en-US" altLang="zh-CN" b="1" spc="300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17" name="图形 16" descr="思想气泡 纯色填充">
            <a:extLst>
              <a:ext uri="{FF2B5EF4-FFF2-40B4-BE49-F238E27FC236}">
                <a16:creationId xmlns:a16="http://schemas.microsoft.com/office/drawing/2014/main" id="{E2B93EBE-E1A3-F0D3-2D9D-7164A5D73B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41998" y="1574657"/>
            <a:ext cx="1941031" cy="1941031"/>
          </a:xfrm>
          <a:prstGeom prst="rect">
            <a:avLst/>
          </a:prstGeom>
        </p:spPr>
      </p:pic>
      <p:pic>
        <p:nvPicPr>
          <p:cNvPr id="19" name="图形 18" descr="头上的大脑 纯色填充">
            <a:extLst>
              <a:ext uri="{FF2B5EF4-FFF2-40B4-BE49-F238E27FC236}">
                <a16:creationId xmlns:a16="http://schemas.microsoft.com/office/drawing/2014/main" id="{55F8478C-693B-87E1-F018-66509825F4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57019" y="3271026"/>
            <a:ext cx="1299027" cy="129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736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81481E-6 L 0.11433 -4.81481E-6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16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79167E-6 -4.81481E-6 L 0.11433 -4.8148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16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79167E-6 -4.81481E-6 L 0.11433 -4.81481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1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79167E-6 -4.81481E-6 L 0.11433 -4.8148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1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: 单圆角 25">
            <a:extLst>
              <a:ext uri="{FF2B5EF4-FFF2-40B4-BE49-F238E27FC236}">
                <a16:creationId xmlns:a16="http://schemas.microsoft.com/office/drawing/2014/main" id="{5127EDE2-8135-E138-7E50-AB995ADF5E42}"/>
              </a:ext>
            </a:extLst>
          </p:cNvPr>
          <p:cNvSpPr/>
          <p:nvPr/>
        </p:nvSpPr>
        <p:spPr>
          <a:xfrm>
            <a:off x="-954714" y="5185816"/>
            <a:ext cx="6751813" cy="941352"/>
          </a:xfrm>
          <a:prstGeom prst="round1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kern="1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      </a:t>
            </a:r>
            <a:r>
              <a:rPr lang="zh-CN" altLang="zh-CN" sz="1800" kern="1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而如今，新一轮的科技革命带来的不仅仅是物质和数量的提升，更多是智能化，自动化等质的飞跃。</a:t>
            </a:r>
            <a:endParaRPr lang="zh-CN" altLang="en-US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5BB70E79-9CBE-0AF4-F1AC-E892AB5F9C10}"/>
              </a:ext>
            </a:extLst>
          </p:cNvPr>
          <p:cNvSpPr/>
          <p:nvPr/>
        </p:nvSpPr>
        <p:spPr>
          <a:xfrm>
            <a:off x="4772158" y="15372"/>
            <a:ext cx="2647683" cy="692552"/>
          </a:xfrm>
          <a:custGeom>
            <a:avLst/>
            <a:gdLst>
              <a:gd name="connsiteX0" fmla="*/ 0 w 2647683"/>
              <a:gd name="connsiteY0" fmla="*/ 0 h 353961"/>
              <a:gd name="connsiteX1" fmla="*/ 2647683 w 2647683"/>
              <a:gd name="connsiteY1" fmla="*/ 0 h 353961"/>
              <a:gd name="connsiteX2" fmla="*/ 2578595 w 2647683"/>
              <a:gd name="connsiteY2" fmla="*/ 74724 h 353961"/>
              <a:gd name="connsiteX3" fmla="*/ 1323841 w 2647683"/>
              <a:gd name="connsiteY3" fmla="*/ 353961 h 353961"/>
              <a:gd name="connsiteX4" fmla="*/ 69088 w 2647683"/>
              <a:gd name="connsiteY4" fmla="*/ 74724 h 353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7683" h="353961">
                <a:moveTo>
                  <a:pt x="0" y="0"/>
                </a:moveTo>
                <a:lnTo>
                  <a:pt x="2647683" y="0"/>
                </a:lnTo>
                <a:lnTo>
                  <a:pt x="2578595" y="74724"/>
                </a:lnTo>
                <a:cubicBezTo>
                  <a:pt x="2371867" y="238820"/>
                  <a:pt x="1887904" y="353961"/>
                  <a:pt x="1323841" y="353961"/>
                </a:cubicBezTo>
                <a:cubicBezTo>
                  <a:pt x="759778" y="353961"/>
                  <a:pt x="275815" y="238820"/>
                  <a:pt x="69088" y="74724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3766F1C-2197-96C5-7D0F-10B372AEA4B3}"/>
              </a:ext>
            </a:extLst>
          </p:cNvPr>
          <p:cNvGrpSpPr/>
          <p:nvPr/>
        </p:nvGrpSpPr>
        <p:grpSpPr>
          <a:xfrm>
            <a:off x="5277462" y="176982"/>
            <a:ext cx="1565791" cy="369332"/>
            <a:chOff x="5277462" y="176982"/>
            <a:chExt cx="1565791" cy="369332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E6D750-AD5A-B8FC-45B8-0D73E967D935}"/>
                </a:ext>
              </a:extLst>
            </p:cNvPr>
            <p:cNvSpPr txBox="1"/>
            <p:nvPr/>
          </p:nvSpPr>
          <p:spPr>
            <a:xfrm>
              <a:off x="5533101" y="176982"/>
              <a:ext cx="11257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时代背景</a:t>
              </a: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2A3EA5AA-577F-40C5-3F1A-E323842B2624}"/>
                </a:ext>
              </a:extLst>
            </p:cNvPr>
            <p:cNvCxnSpPr>
              <a:cxnSpLocks/>
            </p:cNvCxnSpPr>
            <p:nvPr/>
          </p:nvCxnSpPr>
          <p:spPr>
            <a:xfrm>
              <a:off x="5277462" y="34108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8206FD3-1764-6742-EB79-77D7C132C7A9}"/>
                </a:ext>
              </a:extLst>
            </p:cNvPr>
            <p:cNvCxnSpPr>
              <a:cxnSpLocks/>
            </p:cNvCxnSpPr>
            <p:nvPr/>
          </p:nvCxnSpPr>
          <p:spPr>
            <a:xfrm>
              <a:off x="6331976" y="33277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9D3BC27-D724-B448-57DB-712EB2B66445}"/>
              </a:ext>
            </a:extLst>
          </p:cNvPr>
          <p:cNvGrpSpPr/>
          <p:nvPr/>
        </p:nvGrpSpPr>
        <p:grpSpPr>
          <a:xfrm>
            <a:off x="-1816510" y="573502"/>
            <a:ext cx="8475407" cy="2466337"/>
            <a:chOff x="-55482" y="492827"/>
            <a:chExt cx="8475407" cy="2466337"/>
          </a:xfrm>
        </p:grpSpPr>
        <p:pic>
          <p:nvPicPr>
            <p:cNvPr id="21" name="图形 20" descr="语音 纯色填充">
              <a:extLst>
                <a:ext uri="{FF2B5EF4-FFF2-40B4-BE49-F238E27FC236}">
                  <a16:creationId xmlns:a16="http://schemas.microsoft.com/office/drawing/2014/main" id="{A064F2EC-951E-BFE0-CAFA-E3B898819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-55482" y="492827"/>
              <a:ext cx="8475407" cy="2466337"/>
            </a:xfrm>
            <a:prstGeom prst="rect">
              <a:avLst/>
            </a:prstGeom>
          </p:spPr>
        </p:pic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9F57B3D5-D4B9-7C76-49ED-BBB54DCC1575}"/>
                </a:ext>
              </a:extLst>
            </p:cNvPr>
            <p:cNvSpPr txBox="1"/>
            <p:nvPr/>
          </p:nvSpPr>
          <p:spPr>
            <a:xfrm>
              <a:off x="1194618" y="1120833"/>
              <a:ext cx="6096000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8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宋体" panose="02010600030101010101" pitchFamily="2" charset="-122"/>
                </a:rPr>
                <a:t>       </a:t>
              </a:r>
              <a:r>
                <a:rPr lang="zh-CN" altLang="zh-CN" sz="18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宋体" panose="02010600030101010101" pitchFamily="2" charset="-122"/>
                </a:rPr>
                <a:t>科技是第一生产力，这一在初高中阶段印入脑中的知识，在经历了一次又一次的实践检验后，证明了它是亘古不变的真理。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箭头: 五边形 23">
            <a:extLst>
              <a:ext uri="{FF2B5EF4-FFF2-40B4-BE49-F238E27FC236}">
                <a16:creationId xmlns:a16="http://schemas.microsoft.com/office/drawing/2014/main" id="{60DA6015-3107-7196-CD37-5D9BD1D33164}"/>
              </a:ext>
            </a:extLst>
          </p:cNvPr>
          <p:cNvSpPr/>
          <p:nvPr/>
        </p:nvSpPr>
        <p:spPr>
          <a:xfrm flipH="1">
            <a:off x="5902960" y="3140520"/>
            <a:ext cx="8188960" cy="941352"/>
          </a:xfrm>
          <a:prstGeom prst="homePlat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  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在过去，工业革命时期的水力和蒸汽机的出现极大地提高了工厂的生产效率</a:t>
            </a:r>
            <a:r>
              <a:rPr lang="zh-CN" altLang="en-US" kern="1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带来了生产力的跨越式飞跃，极大地丰富了人民的物质生活水平。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8" name="图形 27" descr="思想气泡 纯色填充">
            <a:extLst>
              <a:ext uri="{FF2B5EF4-FFF2-40B4-BE49-F238E27FC236}">
                <a16:creationId xmlns:a16="http://schemas.microsoft.com/office/drawing/2014/main" id="{7D996FD0-D390-EDA2-24D5-7B762405D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0" y="1003844"/>
            <a:ext cx="1371600" cy="1371600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3EE6C62E-8656-ADF3-C98E-54040266C6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99" y="2848430"/>
            <a:ext cx="2895297" cy="1930198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E88B1C32-DD09-6CBD-1685-B092A9C009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251" y="4476098"/>
            <a:ext cx="3323895" cy="223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775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4.07407E-6 L 0.0806 -0.00718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1.11111E-6 L -0.15573 -0.00046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86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48148E-6 L 0.0789 1.48148E-6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4" grpId="0" animBg="1"/>
      <p:bldP spid="24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5BB70E79-9CBE-0AF4-F1AC-E892AB5F9C10}"/>
              </a:ext>
            </a:extLst>
          </p:cNvPr>
          <p:cNvSpPr/>
          <p:nvPr/>
        </p:nvSpPr>
        <p:spPr>
          <a:xfrm>
            <a:off x="4772158" y="15372"/>
            <a:ext cx="2647683" cy="692552"/>
          </a:xfrm>
          <a:custGeom>
            <a:avLst/>
            <a:gdLst>
              <a:gd name="connsiteX0" fmla="*/ 0 w 2647683"/>
              <a:gd name="connsiteY0" fmla="*/ 0 h 353961"/>
              <a:gd name="connsiteX1" fmla="*/ 2647683 w 2647683"/>
              <a:gd name="connsiteY1" fmla="*/ 0 h 353961"/>
              <a:gd name="connsiteX2" fmla="*/ 2578595 w 2647683"/>
              <a:gd name="connsiteY2" fmla="*/ 74724 h 353961"/>
              <a:gd name="connsiteX3" fmla="*/ 1323841 w 2647683"/>
              <a:gd name="connsiteY3" fmla="*/ 353961 h 353961"/>
              <a:gd name="connsiteX4" fmla="*/ 69088 w 2647683"/>
              <a:gd name="connsiteY4" fmla="*/ 74724 h 353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7683" h="353961">
                <a:moveTo>
                  <a:pt x="0" y="0"/>
                </a:moveTo>
                <a:lnTo>
                  <a:pt x="2647683" y="0"/>
                </a:lnTo>
                <a:lnTo>
                  <a:pt x="2578595" y="74724"/>
                </a:lnTo>
                <a:cubicBezTo>
                  <a:pt x="2371867" y="238820"/>
                  <a:pt x="1887904" y="353961"/>
                  <a:pt x="1323841" y="353961"/>
                </a:cubicBezTo>
                <a:cubicBezTo>
                  <a:pt x="759778" y="353961"/>
                  <a:pt x="275815" y="238820"/>
                  <a:pt x="69088" y="74724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3766F1C-2197-96C5-7D0F-10B372AEA4B3}"/>
              </a:ext>
            </a:extLst>
          </p:cNvPr>
          <p:cNvGrpSpPr/>
          <p:nvPr/>
        </p:nvGrpSpPr>
        <p:grpSpPr>
          <a:xfrm>
            <a:off x="5277462" y="176982"/>
            <a:ext cx="1565791" cy="369332"/>
            <a:chOff x="5277462" y="176982"/>
            <a:chExt cx="1565791" cy="369332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E6D750-AD5A-B8FC-45B8-0D73E967D935}"/>
                </a:ext>
              </a:extLst>
            </p:cNvPr>
            <p:cNvSpPr txBox="1"/>
            <p:nvPr/>
          </p:nvSpPr>
          <p:spPr>
            <a:xfrm>
              <a:off x="5533101" y="176982"/>
              <a:ext cx="11257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时代背景</a:t>
              </a: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2A3EA5AA-577F-40C5-3F1A-E323842B2624}"/>
                </a:ext>
              </a:extLst>
            </p:cNvPr>
            <p:cNvCxnSpPr>
              <a:cxnSpLocks/>
            </p:cNvCxnSpPr>
            <p:nvPr/>
          </p:nvCxnSpPr>
          <p:spPr>
            <a:xfrm>
              <a:off x="5277462" y="34108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08206FD3-1764-6742-EB79-77D7C132C7A9}"/>
                </a:ext>
              </a:extLst>
            </p:cNvPr>
            <p:cNvCxnSpPr>
              <a:cxnSpLocks/>
            </p:cNvCxnSpPr>
            <p:nvPr/>
          </p:nvCxnSpPr>
          <p:spPr>
            <a:xfrm>
              <a:off x="6331976" y="33277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A6D000A3-73B9-6FCE-1D73-3C85B36FCD01}"/>
              </a:ext>
            </a:extLst>
          </p:cNvPr>
          <p:cNvGrpSpPr/>
          <p:nvPr/>
        </p:nvGrpSpPr>
        <p:grpSpPr>
          <a:xfrm>
            <a:off x="477018" y="1401732"/>
            <a:ext cx="7533640" cy="1668554"/>
            <a:chOff x="1145457" y="4122646"/>
            <a:chExt cx="7533640" cy="1668554"/>
          </a:xfrm>
        </p:grpSpPr>
        <p:sp>
          <p:nvSpPr>
            <p:cNvPr id="15" name="圆角矩形 2">
              <a:extLst>
                <a:ext uri="{FF2B5EF4-FFF2-40B4-BE49-F238E27FC236}">
                  <a16:creationId xmlns:a16="http://schemas.microsoft.com/office/drawing/2014/main" id="{CECB1AAF-0CFF-A6D4-0294-B6AC16CCA57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1145457" y="4422366"/>
              <a:ext cx="7533640" cy="1368834"/>
            </a:xfrm>
            <a:prstGeom prst="roundRect">
              <a:avLst>
                <a:gd name="adj" fmla="val 7575"/>
              </a:avLst>
            </a:prstGeom>
            <a:noFill/>
            <a:ln>
              <a:solidFill>
                <a:srgbClr val="115672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8B73DFAE-C63A-74FD-AC04-86E8738FE96B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1447082" y="4623661"/>
              <a:ext cx="7017385" cy="1007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rgbClr val="000000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+mn-ea"/>
                </a:rPr>
                <a:t>目前大火的</a:t>
              </a:r>
              <a:r>
                <a:rPr lang="en-US" altLang="zh-CN" sz="1600" dirty="0" err="1">
                  <a:solidFill>
                    <a:srgbClr val="000000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+mn-ea"/>
                </a:rPr>
                <a:t>chatGPT</a:t>
              </a:r>
              <a:r>
                <a:rPr lang="zh-CN" altLang="en-US" sz="1600" dirty="0">
                  <a:solidFill>
                    <a:srgbClr val="000000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+mn-ea"/>
                </a:rPr>
                <a:t>正是最典型的代表，通过构建大语言模型，通过机器深度学习，使得</a:t>
              </a:r>
              <a:r>
                <a:rPr lang="en-US" altLang="zh-CN" sz="1600" dirty="0">
                  <a:solidFill>
                    <a:srgbClr val="000000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+mn-ea"/>
                </a:rPr>
                <a:t>ai</a:t>
              </a:r>
              <a:r>
                <a:rPr lang="zh-CN" altLang="en-US" sz="1600" dirty="0">
                  <a:solidFill>
                    <a:srgbClr val="000000"/>
                  </a:solidFill>
                  <a:latin typeface="幼圆" panose="02010509060101010101" pitchFamily="49" charset="-122"/>
                  <a:ea typeface="幼圆" panose="02010509060101010101" pitchFamily="49" charset="-122"/>
                  <a:sym typeface="+mn-ea"/>
                </a:rPr>
                <a:t>能够根据用户的输入做到对等的输出，这在商业服务与营销场景为客户解决问题、提供决策依据有着广阔的发展前景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495F1117-3BD7-347B-ACFE-69091D4D452F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2195747" y="4122646"/>
              <a:ext cx="1633220" cy="528955"/>
            </a:xfrm>
            <a:prstGeom prst="rect">
              <a:avLst/>
            </a:prstGeom>
            <a:solidFill>
              <a:srgbClr val="EFF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50B2FB57-00F3-6B35-D79E-EE9BE8FB745A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1447082" y="4189321"/>
              <a:ext cx="1879600" cy="38354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rgbClr val="F6E36D">
                <a:shade val="50000"/>
              </a:srgbClr>
            </a:lnRef>
            <a:fillRef idx="1">
              <a:srgbClr val="F6E36D"/>
            </a:fillRef>
            <a:effectRef idx="0">
              <a:srgbClr val="F6E36D"/>
            </a:effectRef>
            <a:fontRef idx="minor">
              <a:srgbClr val="FFFFFF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幼圆" panose="02010509060101010101" pitchFamily="49" charset="-122"/>
                  <a:ea typeface="幼圆" panose="02010509060101010101" pitchFamily="49" charset="-122"/>
                  <a:cs typeface="幼圆" panose="02010509060101010101" pitchFamily="49" charset="-122"/>
                </a:rPr>
                <a:t>AI</a:t>
              </a:r>
              <a:endParaRPr lang="zh-CN" altLang="en-US" sz="18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  <a:cs typeface="幼圆" panose="02010509060101010101" pitchFamily="49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21DE4295-760B-A0B6-4952-6452D864852F}"/>
              </a:ext>
            </a:extLst>
          </p:cNvPr>
          <p:cNvGrpSpPr/>
          <p:nvPr/>
        </p:nvGrpSpPr>
        <p:grpSpPr>
          <a:xfrm>
            <a:off x="4029208" y="3787715"/>
            <a:ext cx="7533640" cy="1668554"/>
            <a:chOff x="1145457" y="4122646"/>
            <a:chExt cx="7533640" cy="1668554"/>
          </a:xfrm>
        </p:grpSpPr>
        <p:sp>
          <p:nvSpPr>
            <p:cNvPr id="5" name="圆角矩形 2">
              <a:extLst>
                <a:ext uri="{FF2B5EF4-FFF2-40B4-BE49-F238E27FC236}">
                  <a16:creationId xmlns:a16="http://schemas.microsoft.com/office/drawing/2014/main" id="{AC406520-B8CB-E2AE-8707-467861928022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1145457" y="4422366"/>
              <a:ext cx="7533640" cy="1368834"/>
            </a:xfrm>
            <a:prstGeom prst="roundRect">
              <a:avLst>
                <a:gd name="adj" fmla="val 7575"/>
              </a:avLst>
            </a:prstGeom>
            <a:noFill/>
            <a:ln>
              <a:solidFill>
                <a:srgbClr val="115672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B55C5D6-4380-9636-44CD-EE2682BCACAB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1447082" y="4623661"/>
              <a:ext cx="7017385" cy="11215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800" kern="100" dirty="0">
                  <a:effectLst/>
                  <a:ea typeface="宋体" panose="02010600030101010101" pitchFamily="2" charset="-122"/>
                  <a:cs typeface="宋体" panose="02010600030101010101" pitchFamily="2" charset="-122"/>
                </a:rPr>
                <a:t>在</a:t>
              </a:r>
              <a:r>
                <a:rPr lang="zh-CN" altLang="zh-CN" sz="1800" kern="100" dirty="0">
                  <a:effectLst/>
                  <a:ea typeface="宋体" panose="02010600030101010101" pitchFamily="2" charset="-122"/>
                  <a:cs typeface="宋体" panose="02010600030101010101" pitchFamily="2" charset="-122"/>
                </a:rPr>
                <a:t>“智能互联”“万物互联”的新时代</a:t>
              </a:r>
              <a:r>
                <a:rPr lang="zh-CN" altLang="en-US" sz="1800" kern="100" dirty="0">
                  <a:effectLst/>
                  <a:ea typeface="宋体" panose="02010600030101010101" pitchFamily="2" charset="-122"/>
                  <a:cs typeface="宋体" panose="02010600030101010101" pitchFamily="2" charset="-122"/>
                </a:rPr>
                <a:t>，</a:t>
              </a:r>
              <a:r>
                <a:rPr lang="zh-CN" altLang="zh-CN" sz="1800" kern="100" dirty="0">
                  <a:effectLst/>
                  <a:ea typeface="宋体" panose="02010600030101010101" pitchFamily="2" charset="-122"/>
                  <a:cs typeface="宋体" panose="02010600030101010101" pitchFamily="2" charset="-122"/>
                </a:rPr>
                <a:t>质量更高，延时更低的数据传输实现变为现实，有利于各个设备间建立起更加高速率、低延时和超高可靠性的智能连接</a:t>
              </a:r>
              <a:endParaRPr lang="zh-CN" altLang="en-US" sz="1600" dirty="0">
                <a:solidFill>
                  <a:srgbClr val="000000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CA7CDEB1-6623-A452-B04E-0625E11D9AFE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2195747" y="4122646"/>
              <a:ext cx="1633220" cy="528955"/>
            </a:xfrm>
            <a:prstGeom prst="rect">
              <a:avLst/>
            </a:prstGeom>
            <a:solidFill>
              <a:srgbClr val="EFF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0D80C895-9D3C-CD48-38AC-EA6C30FFBB2C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1447082" y="4189321"/>
              <a:ext cx="1879600" cy="38354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rgbClr val="F6E36D">
                <a:shade val="50000"/>
              </a:srgbClr>
            </a:lnRef>
            <a:fillRef idx="1">
              <a:srgbClr val="F6E36D"/>
            </a:fillRef>
            <a:effectRef idx="0">
              <a:srgbClr val="F6E36D"/>
            </a:effectRef>
            <a:fontRef idx="minor">
              <a:srgbClr val="FFFFFF"/>
            </a:fontRef>
          </p:style>
          <p:txBody>
            <a:bodyPr rtlCol="0" anchor="ctr"/>
            <a:lstStyle/>
            <a:p>
              <a:pPr algn="ctr"/>
              <a:r>
                <a:rPr lang="zh-CN" altLang="en-US" sz="1800" b="1" dirty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幼圆" panose="02010509060101010101" pitchFamily="49" charset="-122"/>
                </a:rPr>
                <a:t>物联网与</a:t>
              </a:r>
              <a:r>
                <a:rPr lang="en-US" altLang="zh-CN" sz="1800" b="1" dirty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幼圆" panose="02010509060101010101" pitchFamily="49" charset="-122"/>
                </a:rPr>
                <a:t>5G</a:t>
              </a:r>
              <a:endParaRPr lang="zh-CN" altLang="en-US" sz="18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  <a:cs typeface="幼圆" panose="02010509060101010101" pitchFamily="49" charset="-122"/>
              </a:endParaRPr>
            </a:p>
          </p:txBody>
        </p:sp>
      </p:grpSp>
      <p:pic>
        <p:nvPicPr>
          <p:cNvPr id="21" name="图片 20">
            <a:extLst>
              <a:ext uri="{FF2B5EF4-FFF2-40B4-BE49-F238E27FC236}">
                <a16:creationId xmlns:a16="http://schemas.microsoft.com/office/drawing/2014/main" id="{6A402BE5-A9C5-9B0C-9EEB-D2F1477C2BF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283" y="1342737"/>
            <a:ext cx="3129395" cy="2086263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57BB6463-2A81-5B27-785A-0D7572AFBF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68" y="3675188"/>
            <a:ext cx="3542394" cy="234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701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946AA939-155C-2F50-4418-9ED98375820A}"/>
              </a:ext>
            </a:extLst>
          </p:cNvPr>
          <p:cNvSpPr/>
          <p:nvPr/>
        </p:nvSpPr>
        <p:spPr>
          <a:xfrm>
            <a:off x="4772158" y="15372"/>
            <a:ext cx="2647683" cy="692552"/>
          </a:xfrm>
          <a:custGeom>
            <a:avLst/>
            <a:gdLst>
              <a:gd name="connsiteX0" fmla="*/ 0 w 2647683"/>
              <a:gd name="connsiteY0" fmla="*/ 0 h 353961"/>
              <a:gd name="connsiteX1" fmla="*/ 2647683 w 2647683"/>
              <a:gd name="connsiteY1" fmla="*/ 0 h 353961"/>
              <a:gd name="connsiteX2" fmla="*/ 2578595 w 2647683"/>
              <a:gd name="connsiteY2" fmla="*/ 74724 h 353961"/>
              <a:gd name="connsiteX3" fmla="*/ 1323841 w 2647683"/>
              <a:gd name="connsiteY3" fmla="*/ 353961 h 353961"/>
              <a:gd name="connsiteX4" fmla="*/ 69088 w 2647683"/>
              <a:gd name="connsiteY4" fmla="*/ 74724 h 353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7683" h="353961">
                <a:moveTo>
                  <a:pt x="0" y="0"/>
                </a:moveTo>
                <a:lnTo>
                  <a:pt x="2647683" y="0"/>
                </a:lnTo>
                <a:lnTo>
                  <a:pt x="2578595" y="74724"/>
                </a:lnTo>
                <a:cubicBezTo>
                  <a:pt x="2371867" y="238820"/>
                  <a:pt x="1887904" y="353961"/>
                  <a:pt x="1323841" y="353961"/>
                </a:cubicBezTo>
                <a:cubicBezTo>
                  <a:pt x="759778" y="353961"/>
                  <a:pt x="275815" y="238820"/>
                  <a:pt x="69088" y="74724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ABFE72A-BB8E-BA97-ACA4-82741F32E4FC}"/>
              </a:ext>
            </a:extLst>
          </p:cNvPr>
          <p:cNvGrpSpPr/>
          <p:nvPr/>
        </p:nvGrpSpPr>
        <p:grpSpPr>
          <a:xfrm>
            <a:off x="5277462" y="176982"/>
            <a:ext cx="1565791" cy="369332"/>
            <a:chOff x="5277462" y="176982"/>
            <a:chExt cx="1565791" cy="369332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6762075-FEF3-E737-BD4F-9304CCC2A07B}"/>
                </a:ext>
              </a:extLst>
            </p:cNvPr>
            <p:cNvSpPr txBox="1"/>
            <p:nvPr/>
          </p:nvSpPr>
          <p:spPr>
            <a:xfrm>
              <a:off x="5533101" y="176982"/>
              <a:ext cx="11257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理论分析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FB7F3BB5-E4EA-5212-1FA2-4CB9C17E22D9}"/>
                </a:ext>
              </a:extLst>
            </p:cNvPr>
            <p:cNvCxnSpPr>
              <a:cxnSpLocks/>
            </p:cNvCxnSpPr>
            <p:nvPr/>
          </p:nvCxnSpPr>
          <p:spPr>
            <a:xfrm>
              <a:off x="5277462" y="34108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08CCA95F-809E-59A9-425A-90ECC8976FFD}"/>
                </a:ext>
              </a:extLst>
            </p:cNvPr>
            <p:cNvCxnSpPr>
              <a:cxnSpLocks/>
            </p:cNvCxnSpPr>
            <p:nvPr/>
          </p:nvCxnSpPr>
          <p:spPr>
            <a:xfrm>
              <a:off x="6331976" y="33277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93672A8-5A03-9F27-1FA1-786904D29252}"/>
              </a:ext>
            </a:extLst>
          </p:cNvPr>
          <p:cNvGrpSpPr/>
          <p:nvPr/>
        </p:nvGrpSpPr>
        <p:grpSpPr>
          <a:xfrm>
            <a:off x="678857" y="1518219"/>
            <a:ext cx="2160001" cy="4318673"/>
            <a:chOff x="678857" y="1565844"/>
            <a:chExt cx="2160001" cy="4318673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E17A000-1A92-C456-2324-56AF8A84D9A5}"/>
                </a:ext>
              </a:extLst>
            </p:cNvPr>
            <p:cNvSpPr/>
            <p:nvPr/>
          </p:nvSpPr>
          <p:spPr>
            <a:xfrm>
              <a:off x="678857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74A0C6B-BC24-D091-5195-38FF8D8BAAE8}"/>
                </a:ext>
              </a:extLst>
            </p:cNvPr>
            <p:cNvSpPr txBox="1"/>
            <p:nvPr/>
          </p:nvSpPr>
          <p:spPr>
            <a:xfrm>
              <a:off x="678857" y="1565844"/>
              <a:ext cx="900246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生产力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972CE7A0-1AB0-9446-515F-2588937CD50F}"/>
                </a:ext>
              </a:extLst>
            </p:cNvPr>
            <p:cNvSpPr txBox="1"/>
            <p:nvPr/>
          </p:nvSpPr>
          <p:spPr>
            <a:xfrm>
              <a:off x="678858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  <a:ea typeface="+mn-ea"/>
                </a:rPr>
                <a:t>马克思主义认为，生产力的发展是推动社会进步的基本动力。科技革命无疑可以极大地提高生产力，从而解决一些社会问题。然而，生产力的发展并不能解决所有的社会问题。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CD29D9B-2A4A-DDF9-A2E3-4744425E855B}"/>
              </a:ext>
            </a:extLst>
          </p:cNvPr>
          <p:cNvGrpSpPr/>
          <p:nvPr/>
        </p:nvGrpSpPr>
        <p:grpSpPr>
          <a:xfrm>
            <a:off x="3570285" y="1518219"/>
            <a:ext cx="2160001" cy="4318673"/>
            <a:chOff x="3570285" y="1565844"/>
            <a:chExt cx="2160001" cy="4318673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2CD60FD-4459-6B91-B6E1-79496EBC4EE6}"/>
                </a:ext>
              </a:extLst>
            </p:cNvPr>
            <p:cNvSpPr/>
            <p:nvPr/>
          </p:nvSpPr>
          <p:spPr>
            <a:xfrm>
              <a:off x="3570285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84DD9DB-6159-9725-D63E-EA90685674F2}"/>
                </a:ext>
              </a:extLst>
            </p:cNvPr>
            <p:cNvSpPr txBox="1"/>
            <p:nvPr/>
          </p:nvSpPr>
          <p:spPr>
            <a:xfrm>
              <a:off x="3570285" y="1565844"/>
              <a:ext cx="1977464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生产资料的分配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51839E2-6C3D-C2EC-2547-F8A7C0FC7709}"/>
                </a:ext>
              </a:extLst>
            </p:cNvPr>
            <p:cNvSpPr txBox="1"/>
            <p:nvPr/>
          </p:nvSpPr>
          <p:spPr>
            <a:xfrm>
              <a:off x="3570286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科技革命可能会改变生产资料的分配方式，从而影响社会的经济结构和阶级关系。然而，科技革命本身并不能解决生产资料分配的不公问题。这需要通过社会政策和制度的改革来实现。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5361730-326A-23A8-3052-AD592C58C4B7}"/>
              </a:ext>
            </a:extLst>
          </p:cNvPr>
          <p:cNvGrpSpPr/>
          <p:nvPr/>
        </p:nvGrpSpPr>
        <p:grpSpPr>
          <a:xfrm>
            <a:off x="6461713" y="1518219"/>
            <a:ext cx="2160001" cy="4318673"/>
            <a:chOff x="6461713" y="1565844"/>
            <a:chExt cx="2160001" cy="4318673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980E37C-F863-0B4E-9BB4-35286DE098D6}"/>
                </a:ext>
              </a:extLst>
            </p:cNvPr>
            <p:cNvSpPr/>
            <p:nvPr/>
          </p:nvSpPr>
          <p:spPr>
            <a:xfrm>
              <a:off x="6461713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D01F87E-2466-449C-C49F-12C77B2348F9}"/>
                </a:ext>
              </a:extLst>
            </p:cNvPr>
            <p:cNvSpPr txBox="1"/>
            <p:nvPr/>
          </p:nvSpPr>
          <p:spPr>
            <a:xfrm>
              <a:off x="6461713" y="1565844"/>
              <a:ext cx="1169551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阶级矛盾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315ACA-8DF9-001C-B962-B3FE9A3BE94C}"/>
                </a:ext>
              </a:extLst>
            </p:cNvPr>
            <p:cNvSpPr txBox="1"/>
            <p:nvPr/>
          </p:nvSpPr>
          <p:spPr>
            <a:xfrm>
              <a:off x="6461714" y="2500706"/>
              <a:ext cx="2160000" cy="3383811"/>
            </a:xfrm>
            <a:prstGeom prst="rect">
              <a:avLst/>
            </a:prstGeom>
            <a:noFill/>
          </p:spPr>
          <p:txBody>
            <a:bodyPr wrap="square" lIns="0" rtlCol="0">
              <a:normAutofit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科技革命可能会加剧社会的阶级矛盾。例如，科技进步可能会导致劳动力的置换，从而加剧社会的阶级矛盾。这是科技革命无法解决的社会问题。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74F2CB3-388A-230E-DF10-F8A94EB58FCE}"/>
              </a:ext>
            </a:extLst>
          </p:cNvPr>
          <p:cNvGrpSpPr/>
          <p:nvPr/>
        </p:nvGrpSpPr>
        <p:grpSpPr>
          <a:xfrm>
            <a:off x="9353141" y="1518219"/>
            <a:ext cx="2160001" cy="4630333"/>
            <a:chOff x="9353141" y="1565844"/>
            <a:chExt cx="2160001" cy="4630333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2EDDE45C-1707-2EB6-CD14-E591ED7F18F0}"/>
                </a:ext>
              </a:extLst>
            </p:cNvPr>
            <p:cNvSpPr/>
            <p:nvPr/>
          </p:nvSpPr>
          <p:spPr>
            <a:xfrm>
              <a:off x="9353141" y="2197330"/>
              <a:ext cx="720000" cy="72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1"/>
              <a:endParaRPr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100B56D7-B45E-3F79-4BE6-F23AAEA25443}"/>
                </a:ext>
              </a:extLst>
            </p:cNvPr>
            <p:cNvSpPr txBox="1"/>
            <p:nvPr/>
          </p:nvSpPr>
          <p:spPr>
            <a:xfrm>
              <a:off x="9353141" y="1565844"/>
              <a:ext cx="1169551" cy="400110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pPr eaLnBrk="1"/>
              <a:r>
                <a:rPr lang="zh-CN" altLang="en-US" sz="2000" b="1" spc="100" dirty="0">
                  <a:solidFill>
                    <a:schemeClr val="accent1"/>
                  </a:solidFill>
                </a:rPr>
                <a:t>经济结构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48DBDA42-A7F2-D247-012F-C388CDE56A8C}"/>
                </a:ext>
              </a:extLst>
            </p:cNvPr>
            <p:cNvSpPr txBox="1"/>
            <p:nvPr/>
          </p:nvSpPr>
          <p:spPr>
            <a:xfrm>
              <a:off x="9353142" y="2500706"/>
              <a:ext cx="2160000" cy="3695471"/>
            </a:xfrm>
            <a:prstGeom prst="rect">
              <a:avLst/>
            </a:prstGeom>
            <a:noFill/>
          </p:spPr>
          <p:txBody>
            <a:bodyPr wrap="square" lIns="0" rtlCol="0">
              <a:normAutofit lnSpcReduction="10000"/>
            </a:bodyPr>
            <a:lstStyle/>
            <a:p>
              <a:pPr algn="just" eaLnBrk="1">
                <a:lnSpc>
                  <a:spcPct val="150000"/>
                </a:lnSpc>
              </a:pPr>
              <a:r>
                <a:rPr lang="zh-CN" altLang="en-US" sz="1600" spc="100" dirty="0">
                  <a:latin typeface="+mn-ea"/>
                </a:rPr>
                <a:t>科技革命可能会改变社会的经济结构，例如，推动社会从农业社会向工业社会，再向信息社会转变。然而，这种转变可能会带来新的社会问题，例如，就业结构的变化可能会导致部分人口的就业困难。</a:t>
              </a:r>
            </a:p>
          </p:txBody>
        </p:sp>
      </p:grp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052ABB1A-BF84-5DE1-B079-24D829BC4FCF}"/>
              </a:ext>
            </a:extLst>
          </p:cNvPr>
          <p:cNvCxnSpPr/>
          <p:nvPr/>
        </p:nvCxnSpPr>
        <p:spPr>
          <a:xfrm>
            <a:off x="3227985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39CB9CE8-0648-AD5B-0620-7AEC1EEB956B}"/>
              </a:ext>
            </a:extLst>
          </p:cNvPr>
          <p:cNvCxnSpPr/>
          <p:nvPr/>
        </p:nvCxnSpPr>
        <p:spPr>
          <a:xfrm>
            <a:off x="6091989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A48A5792-919E-76D1-7AD1-660544F31FF9}"/>
              </a:ext>
            </a:extLst>
          </p:cNvPr>
          <p:cNvCxnSpPr/>
          <p:nvPr/>
        </p:nvCxnSpPr>
        <p:spPr>
          <a:xfrm>
            <a:off x="8955992" y="1359278"/>
            <a:ext cx="0" cy="43200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565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3E88255A-6816-863C-F984-1AECD1130481}"/>
              </a:ext>
            </a:extLst>
          </p:cNvPr>
          <p:cNvSpPr/>
          <p:nvPr/>
        </p:nvSpPr>
        <p:spPr>
          <a:xfrm>
            <a:off x="4772158" y="15372"/>
            <a:ext cx="2647683" cy="692552"/>
          </a:xfrm>
          <a:custGeom>
            <a:avLst/>
            <a:gdLst>
              <a:gd name="connsiteX0" fmla="*/ 0 w 2647683"/>
              <a:gd name="connsiteY0" fmla="*/ 0 h 353961"/>
              <a:gd name="connsiteX1" fmla="*/ 2647683 w 2647683"/>
              <a:gd name="connsiteY1" fmla="*/ 0 h 353961"/>
              <a:gd name="connsiteX2" fmla="*/ 2578595 w 2647683"/>
              <a:gd name="connsiteY2" fmla="*/ 74724 h 353961"/>
              <a:gd name="connsiteX3" fmla="*/ 1323841 w 2647683"/>
              <a:gd name="connsiteY3" fmla="*/ 353961 h 353961"/>
              <a:gd name="connsiteX4" fmla="*/ 69088 w 2647683"/>
              <a:gd name="connsiteY4" fmla="*/ 74724 h 353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7683" h="353961">
                <a:moveTo>
                  <a:pt x="0" y="0"/>
                </a:moveTo>
                <a:lnTo>
                  <a:pt x="2647683" y="0"/>
                </a:lnTo>
                <a:lnTo>
                  <a:pt x="2578595" y="74724"/>
                </a:lnTo>
                <a:cubicBezTo>
                  <a:pt x="2371867" y="238820"/>
                  <a:pt x="1887904" y="353961"/>
                  <a:pt x="1323841" y="353961"/>
                </a:cubicBezTo>
                <a:cubicBezTo>
                  <a:pt x="759778" y="353961"/>
                  <a:pt x="275815" y="238820"/>
                  <a:pt x="69088" y="74724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594119A-875C-064B-D5D5-56D8FBD3BE06}"/>
              </a:ext>
            </a:extLst>
          </p:cNvPr>
          <p:cNvGrpSpPr/>
          <p:nvPr/>
        </p:nvGrpSpPr>
        <p:grpSpPr>
          <a:xfrm>
            <a:off x="5277462" y="176982"/>
            <a:ext cx="1565791" cy="369332"/>
            <a:chOff x="5277462" y="176982"/>
            <a:chExt cx="1565791" cy="369332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120DC05-FE5E-D46E-5D07-D80AB306C41A}"/>
                </a:ext>
              </a:extLst>
            </p:cNvPr>
            <p:cNvSpPr txBox="1"/>
            <p:nvPr/>
          </p:nvSpPr>
          <p:spPr>
            <a:xfrm>
              <a:off x="5533101" y="176982"/>
              <a:ext cx="11257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案例分享</a:t>
              </a: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85AF9762-1734-CA68-4F7B-0F5A43E7FD1A}"/>
                </a:ext>
              </a:extLst>
            </p:cNvPr>
            <p:cNvCxnSpPr>
              <a:cxnSpLocks/>
            </p:cNvCxnSpPr>
            <p:nvPr/>
          </p:nvCxnSpPr>
          <p:spPr>
            <a:xfrm>
              <a:off x="5277462" y="34108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83E131E8-53A8-3995-D586-EC0AB881B4BA}"/>
                </a:ext>
              </a:extLst>
            </p:cNvPr>
            <p:cNvCxnSpPr>
              <a:cxnSpLocks/>
            </p:cNvCxnSpPr>
            <p:nvPr/>
          </p:nvCxnSpPr>
          <p:spPr>
            <a:xfrm>
              <a:off x="6331976" y="33277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B473F839-57A5-2E24-D371-714E39897630}"/>
              </a:ext>
            </a:extLst>
          </p:cNvPr>
          <p:cNvSpPr txBox="1"/>
          <p:nvPr/>
        </p:nvSpPr>
        <p:spPr>
          <a:xfrm>
            <a:off x="1853379" y="1247452"/>
            <a:ext cx="84852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/>
            <a:r>
              <a:rPr lang="zh-CN" altLang="en-US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大数据时代的</a:t>
            </a:r>
            <a:r>
              <a:rPr lang="zh-CN" altLang="zh-CN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数据隐私的泄露</a:t>
            </a:r>
            <a:r>
              <a:rPr lang="zh-CN" altLang="en-US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问题</a:t>
            </a:r>
            <a:r>
              <a:rPr lang="en-US" altLang="zh-CN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endParaRPr lang="zh-CN" altLang="zh-CN" sz="24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0F18FF0-36D5-D7A5-314F-FFEFBFD887BD}"/>
              </a:ext>
            </a:extLst>
          </p:cNvPr>
          <p:cNvSpPr/>
          <p:nvPr/>
        </p:nvSpPr>
        <p:spPr>
          <a:xfrm>
            <a:off x="305856" y="2472192"/>
            <a:ext cx="5622996" cy="19861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127000" dist="50800" dir="5400000" algn="ctr" rotWithShape="0">
              <a:schemeClr val="bg2">
                <a:lumMod val="5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8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     2020</a:t>
            </a:r>
            <a:r>
              <a:rPr lang="zh-CN" altLang="zh-CN" sz="18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年</a:t>
            </a:r>
            <a:r>
              <a:rPr lang="en-US" altLang="zh-CN" sz="18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zh-CN" sz="18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月，圆通速递有限公司河北省区内部员工与外部不法分子勾结，利用员工账号和第三方非法工具窃取运单信息，导致</a:t>
            </a:r>
            <a:r>
              <a:rPr lang="en-US" altLang="zh-CN" sz="18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40</a:t>
            </a:r>
            <a:r>
              <a:rPr lang="zh-CN" altLang="zh-CN" sz="18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万条个人信息泄露</a:t>
            </a:r>
            <a:r>
              <a:rPr lang="en-US" altLang="zh-CN" sz="18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.</a:t>
            </a:r>
            <a:r>
              <a:rPr lang="zh-CN" altLang="zh-CN" sz="18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不法分子通过有偿租用圆通员工系统账号盗取公民个人信息，再层层倒卖公民个人信息至不同下游犯罪人员。</a:t>
            </a:r>
            <a:endParaRPr lang="zh-CN" altLang="en-US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27B66C22-7132-670C-C72D-133166AC3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381" y="2248645"/>
            <a:ext cx="4670153" cy="336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6983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5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对话气泡: 圆角矩形 28">
            <a:extLst>
              <a:ext uri="{FF2B5EF4-FFF2-40B4-BE49-F238E27FC236}">
                <a16:creationId xmlns:a16="http://schemas.microsoft.com/office/drawing/2014/main" id="{A2F0165C-A555-31AF-14FA-9DADF855BD2E}"/>
              </a:ext>
            </a:extLst>
          </p:cNvPr>
          <p:cNvSpPr/>
          <p:nvPr/>
        </p:nvSpPr>
        <p:spPr>
          <a:xfrm>
            <a:off x="8139840" y="707924"/>
            <a:ext cx="3137760" cy="3488159"/>
          </a:xfrm>
          <a:prstGeom prst="wedgeRoundRectCallout">
            <a:avLst>
              <a:gd name="adj1" fmla="val -66233"/>
              <a:gd name="adj2" fmla="val 39013"/>
              <a:gd name="adj3" fmla="val 16667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50800" dir="102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9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月，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Facebook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爆出，因安全系统漏洞而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遭受黑客攻击，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导致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3000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万用户信息泄露。其中，有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1400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万人用户的敏感信息被黑客获取。这些敏感信息包括：姓名、联系方式、搜索记录、登陆位置等。</a:t>
            </a:r>
            <a:endParaRPr lang="en-US" altLang="zh-CN" sz="18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对话气泡: 圆角矩形 27">
            <a:extLst>
              <a:ext uri="{FF2B5EF4-FFF2-40B4-BE49-F238E27FC236}">
                <a16:creationId xmlns:a16="http://schemas.microsoft.com/office/drawing/2014/main" id="{A5B50218-C19A-8462-2109-EB102691FCB1}"/>
              </a:ext>
            </a:extLst>
          </p:cNvPr>
          <p:cNvSpPr/>
          <p:nvPr/>
        </p:nvSpPr>
        <p:spPr>
          <a:xfrm>
            <a:off x="825910" y="842531"/>
            <a:ext cx="3392129" cy="3765755"/>
          </a:xfrm>
          <a:prstGeom prst="wedgeRoundRectCallout">
            <a:avLst>
              <a:gd name="adj1" fmla="val 69602"/>
              <a:gd name="adj2" fmla="val 39001"/>
              <a:gd name="adj3" fmla="val 16667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50800" dir="6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2018</a:t>
            </a:r>
            <a:r>
              <a:rPr lang="zh-CN" altLang="en-US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年，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一家第三方公司通过一个应用程序收集了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5000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Facebook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用户的个人信息，由于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5000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万的用户数据接近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Facebook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美国活跃用户总数的三分之一，美国选民人数的四分之一，波及的范围非常大。后来，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5000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万用户数量上升至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8700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万。</a:t>
            </a:r>
            <a:endParaRPr lang="zh-CN" altLang="en-US" dirty="0"/>
          </a:p>
        </p:txBody>
      </p:sp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3E88255A-6816-863C-F984-1AECD1130481}"/>
              </a:ext>
            </a:extLst>
          </p:cNvPr>
          <p:cNvSpPr/>
          <p:nvPr/>
        </p:nvSpPr>
        <p:spPr>
          <a:xfrm>
            <a:off x="4772158" y="15372"/>
            <a:ext cx="2647683" cy="692552"/>
          </a:xfrm>
          <a:custGeom>
            <a:avLst/>
            <a:gdLst>
              <a:gd name="connsiteX0" fmla="*/ 0 w 2647683"/>
              <a:gd name="connsiteY0" fmla="*/ 0 h 353961"/>
              <a:gd name="connsiteX1" fmla="*/ 2647683 w 2647683"/>
              <a:gd name="connsiteY1" fmla="*/ 0 h 353961"/>
              <a:gd name="connsiteX2" fmla="*/ 2578595 w 2647683"/>
              <a:gd name="connsiteY2" fmla="*/ 74724 h 353961"/>
              <a:gd name="connsiteX3" fmla="*/ 1323841 w 2647683"/>
              <a:gd name="connsiteY3" fmla="*/ 353961 h 353961"/>
              <a:gd name="connsiteX4" fmla="*/ 69088 w 2647683"/>
              <a:gd name="connsiteY4" fmla="*/ 74724 h 353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7683" h="353961">
                <a:moveTo>
                  <a:pt x="0" y="0"/>
                </a:moveTo>
                <a:lnTo>
                  <a:pt x="2647683" y="0"/>
                </a:lnTo>
                <a:lnTo>
                  <a:pt x="2578595" y="74724"/>
                </a:lnTo>
                <a:cubicBezTo>
                  <a:pt x="2371867" y="238820"/>
                  <a:pt x="1887904" y="353961"/>
                  <a:pt x="1323841" y="353961"/>
                </a:cubicBezTo>
                <a:cubicBezTo>
                  <a:pt x="759778" y="353961"/>
                  <a:pt x="275815" y="238820"/>
                  <a:pt x="69088" y="74724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594119A-875C-064B-D5D5-56D8FBD3BE06}"/>
              </a:ext>
            </a:extLst>
          </p:cNvPr>
          <p:cNvGrpSpPr/>
          <p:nvPr/>
        </p:nvGrpSpPr>
        <p:grpSpPr>
          <a:xfrm>
            <a:off x="5277462" y="176982"/>
            <a:ext cx="1565791" cy="369332"/>
            <a:chOff x="5277462" y="176982"/>
            <a:chExt cx="1565791" cy="369332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120DC05-FE5E-D46E-5D07-D80AB306C41A}"/>
                </a:ext>
              </a:extLst>
            </p:cNvPr>
            <p:cNvSpPr txBox="1"/>
            <p:nvPr/>
          </p:nvSpPr>
          <p:spPr>
            <a:xfrm>
              <a:off x="5533101" y="176982"/>
              <a:ext cx="11257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案例分享</a:t>
              </a: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85AF9762-1734-CA68-4F7B-0F5A43E7FD1A}"/>
                </a:ext>
              </a:extLst>
            </p:cNvPr>
            <p:cNvCxnSpPr>
              <a:cxnSpLocks/>
            </p:cNvCxnSpPr>
            <p:nvPr/>
          </p:nvCxnSpPr>
          <p:spPr>
            <a:xfrm>
              <a:off x="5277462" y="34108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83E131E8-53A8-3995-D586-EC0AB881B4BA}"/>
                </a:ext>
              </a:extLst>
            </p:cNvPr>
            <p:cNvCxnSpPr>
              <a:cxnSpLocks/>
            </p:cNvCxnSpPr>
            <p:nvPr/>
          </p:nvCxnSpPr>
          <p:spPr>
            <a:xfrm>
              <a:off x="6331976" y="332775"/>
              <a:ext cx="51127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53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50800" dist="50800" dir="5400000" sx="1000" sy="1000" algn="ctr" rotWithShape="0">
                <a:srgbClr val="000000"/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0189E806-ED93-3AD5-A344-75F554284FC8}"/>
              </a:ext>
            </a:extLst>
          </p:cNvPr>
          <p:cNvSpPr txBox="1"/>
          <p:nvPr/>
        </p:nvSpPr>
        <p:spPr>
          <a:xfrm>
            <a:off x="578874" y="176982"/>
            <a:ext cx="35691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F</a:t>
            </a:r>
            <a:r>
              <a:rPr lang="en-US" altLang="zh-CN" sz="2000" dirty="0">
                <a:solidFill>
                  <a:srgbClr val="FF0000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acebook</a:t>
            </a:r>
            <a:r>
              <a:rPr lang="zh-CN" altLang="zh-CN" sz="2000" dirty="0">
                <a:solidFill>
                  <a:srgbClr val="FF0000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数据泄露事件</a:t>
            </a:r>
            <a:r>
              <a:rPr lang="zh-CN" altLang="en-US" sz="2000" dirty="0">
                <a:solidFill>
                  <a:srgbClr val="FF0000"/>
                </a:solidFill>
                <a:effectLst/>
                <a:latin typeface="幼圆" panose="02010509060101010101" pitchFamily="49" charset="-122"/>
                <a:ea typeface="幼圆" panose="02010509060101010101" pitchFamily="49" charset="-122"/>
                <a:cs typeface="Times New Roman" panose="02020603050405020304" pitchFamily="18" charset="0"/>
              </a:rPr>
              <a:t>！！！</a:t>
            </a:r>
            <a:endParaRPr lang="zh-CN" altLang="en-US" sz="2000" dirty="0">
              <a:solidFill>
                <a:srgbClr val="FF000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7BFA4110-C1FE-0A64-561B-3C2D4D171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063" y="2139571"/>
            <a:ext cx="3939825" cy="2280357"/>
          </a:xfrm>
          <a:prstGeom prst="rect">
            <a:avLst/>
          </a:prstGeom>
        </p:spPr>
      </p:pic>
      <p:sp>
        <p:nvSpPr>
          <p:cNvPr id="30" name="对话气泡: 圆角矩形 29">
            <a:extLst>
              <a:ext uri="{FF2B5EF4-FFF2-40B4-BE49-F238E27FC236}">
                <a16:creationId xmlns:a16="http://schemas.microsoft.com/office/drawing/2014/main" id="{1A58EE60-3888-5B57-66E0-EC3C9FFF9DF6}"/>
              </a:ext>
            </a:extLst>
          </p:cNvPr>
          <p:cNvSpPr/>
          <p:nvPr/>
        </p:nvSpPr>
        <p:spPr>
          <a:xfrm>
            <a:off x="4512373" y="4419928"/>
            <a:ext cx="3392129" cy="1617945"/>
          </a:xfrm>
          <a:prstGeom prst="wedgeRoundRectCallout">
            <a:avLst>
              <a:gd name="adj1" fmla="val -2881"/>
              <a:gd name="adj2" fmla="val -68929"/>
              <a:gd name="adj3" fmla="val 16667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>
            <a:outerShdw blurRad="50800" dist="50800" dir="156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12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月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14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日，又再次爆出，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Facebook</a:t>
            </a:r>
            <a:r>
              <a:rPr lang="zh-CN" altLang="en-US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因软件漏洞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可能导致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6800</a:t>
            </a:r>
            <a:r>
              <a:rPr lang="zh-CN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万用户的私人照片泄露。</a:t>
            </a:r>
            <a:endParaRPr lang="zh-CN" altLang="zh-CN" sz="18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663338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7037E-6 L -0.05599 -0.02314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-1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59259E-6 L 0.06589 -0.01898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94" y="-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149 0.01736 L -0.00104 0.09097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33" y="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28" grpId="0" animBg="1"/>
      <p:bldP spid="28" grpId="1" animBg="1"/>
      <p:bldP spid="30" grpId="0" animBg="1"/>
      <p:bldP spid="3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24996" y="0"/>
            <a:ext cx="6663392" cy="6858000"/>
          </a:xfrm>
          <a:prstGeom prst="rect">
            <a:avLst/>
          </a:prstGeom>
        </p:spPr>
      </p:pic>
      <p:sp>
        <p:nvSpPr>
          <p:cNvPr id="8" name="文本占位符 2" hidden="1"/>
          <p:cNvSpPr txBox="1"/>
          <p:nvPr/>
        </p:nvSpPr>
        <p:spPr>
          <a:xfrm>
            <a:off x="1043523" y="2087738"/>
            <a:ext cx="2291787" cy="7068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3600">
                <a:solidFill>
                  <a:schemeClr val="accent2">
                    <a:lumMod val="50000"/>
                  </a:schemeClr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  <a:cs typeface="+mn-ea"/>
                <a:sym typeface="宋体" panose="02010600030101010101" pitchFamily="2" charset="-122"/>
              </a:rPr>
              <a:t>小结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8919" y="553312"/>
            <a:ext cx="2679494" cy="104275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9D624D0-64A2-D59E-DFE6-98B412A829B8}"/>
              </a:ext>
            </a:extLst>
          </p:cNvPr>
          <p:cNvSpPr txBox="1"/>
          <p:nvPr/>
        </p:nvSpPr>
        <p:spPr>
          <a:xfrm>
            <a:off x="809687" y="202678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kern="100" dirty="0"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科技也是一把双刃剑，在科技进步要始终以改善人类生活条件为中心，坚持以人为本的理念，避免科技奴役人类，</a:t>
            </a:r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47BA0E0-AE5D-B5A2-BC64-F125C231B12B}"/>
              </a:ext>
            </a:extLst>
          </p:cNvPr>
          <p:cNvSpPr txBox="1"/>
          <p:nvPr/>
        </p:nvSpPr>
        <p:spPr>
          <a:xfrm>
            <a:off x="809687" y="306827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kern="100" dirty="0">
                <a:effectLst/>
                <a:latin typeface="幼圆" panose="02010509060101010101" pitchFamily="49" charset="-122"/>
                <a:ea typeface="幼圆" panose="02010509060101010101" pitchFamily="49" charset="-122"/>
                <a:cs typeface="宋体" panose="02010600030101010101" pitchFamily="2" charset="-122"/>
              </a:rPr>
              <a:t>科技需要掌握在人类的手中，更需要掌握在文明的手中</a:t>
            </a:r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C365A21-BAC6-E2BA-2FAC-22DA9A725D64}"/>
              </a:ext>
            </a:extLst>
          </p:cNvPr>
          <p:cNvSpPr/>
          <p:nvPr/>
        </p:nvSpPr>
        <p:spPr>
          <a:xfrm>
            <a:off x="3907077" y="2790353"/>
            <a:ext cx="4377845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6600" b="1" cap="none" spc="0" dirty="0">
                <a:ln w="9525">
                  <a:solidFill>
                    <a:schemeClr val="bg1">
                      <a:alpha val="81000"/>
                    </a:schemeClr>
                  </a:solidFill>
                  <a:prstDash val="solid"/>
                </a:ln>
                <a:blipFill dpi="0" rotWithShape="1">
                  <a:blip r:embed="rId3"/>
                  <a:srcRect/>
                  <a:tile tx="0" ty="0" sx="100000" sy="100000" flip="none" algn="tl"/>
                </a:blipFill>
                <a:effectLst>
                  <a:outerShdw blurRad="12700" dist="38100" dir="2700000" algn="tl" rotWithShape="0">
                    <a:schemeClr val="tx1">
                      <a:lumMod val="75000"/>
                      <a:lumOff val="25000"/>
                    </a:schemeClr>
                  </a:outerShdw>
                </a:effectLst>
              </a:rPr>
              <a:t>感谢聆听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BA6781E-3671-FAEB-192F-A8AF0C8F2140}"/>
              </a:ext>
            </a:extLst>
          </p:cNvPr>
          <p:cNvSpPr txBox="1"/>
          <p:nvPr/>
        </p:nvSpPr>
        <p:spPr>
          <a:xfrm>
            <a:off x="8298426" y="5662619"/>
            <a:ext cx="3224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</a:rPr>
              <a:t>第十四小组 社会实践期中作业</a:t>
            </a:r>
          </a:p>
        </p:txBody>
      </p:sp>
    </p:spTree>
    <p:extLst>
      <p:ext uri="{BB962C8B-B14F-4D97-AF65-F5344CB8AC3E}">
        <p14:creationId xmlns:p14="http://schemas.microsoft.com/office/powerpoint/2010/main" val="11813831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7"/>
  <p:tag name="KSO_WM_BEAUTIFY_FLAG" val="#wm#"/>
  <p:tag name="KSO_WM_DIAGRAM_GROUP_CODE" val="l1-1"/>
  <p:tag name="KSO_WM_TAG_VERSION" val="1.0"/>
  <p:tag name="KSO_WM_TEMPLATE_CATEGORY" val="diagram"/>
  <p:tag name="KSO_WM_TEMPLATE_INDEX" val="20188056"/>
  <p:tag name="KSO_WM_UNIT_COMPATIBLE" val="0"/>
  <p:tag name="KSO_WM_UNIT_DIAGRAM_ISNUMVISUAL" val="0"/>
  <p:tag name="KSO_WM_UNIT_DIAGRAM_ISREFERUNIT" val="0"/>
  <p:tag name="KSO_WM_UNIT_DIAGRAM_SCHEMECOLOR_ID" val="2"/>
  <p:tag name="KSO_WM_UNIT_FILL_FORE_SCHEMECOLOR_INDEX" val="5"/>
  <p:tag name="KSO_WM_UNIT_FILL_TYPE" val="1"/>
  <p:tag name="KSO_WM_UNIT_HIGHLIGHT" val="0"/>
  <p:tag name="KSO_WM_UNIT_ID" val="diagram20188056_4*l_h_a*1_1_1"/>
  <p:tag name="KSO_WM_UNIT_INDEX" val="1_1_1"/>
  <p:tag name="KSO_WM_UNIT_ISCONTENTSTITLE" val="0"/>
  <p:tag name="KSO_WM_UNIT_LAYERLEVEL" val="1_1_1"/>
  <p:tag name="KSO_WM_UNIT_PRESET_TEXT" val="添加标题"/>
  <p:tag name="KSO_WM_UNIT_TEXT_FILL_FORE_SCHEMECOLOR_INDEX" val="14"/>
  <p:tag name="KSO_WM_UNIT_TEXT_FILL_TYPE" val="1"/>
  <p:tag name="KSO_WM_UNIT_TYPE" val="l_h_a"/>
  <p:tag name="KSO_WM_UNIT_USESOURCEFORMAT_APPLY" val="1"/>
  <p:tag name="KSO_WM_UNIT_VALUE" val="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2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2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29"/>
  <p:tag name="KSO_WM_UNIT_FILL_FORE_SCHEMECOLOR_INDEX" val="6"/>
  <p:tag name="KSO_WM_UNIT_FILL_FORE_SCHEMECOLOR_INDEX_BRIGHTNESS" val="0"/>
  <p:tag name="KSO_WM_UNI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8"/>
  <p:tag name="KSO_WM_BEAUTIFY_FLAG" val="#wm#"/>
  <p:tag name="KSO_WM_DIAGRAM_GROUP_CODE" val="l1-1"/>
  <p:tag name="KSO_WM_TAG_VERSION" val="1.0"/>
  <p:tag name="KSO_WM_TEMPLATE_CATEGORY" val="diagram"/>
  <p:tag name="KSO_WM_TEMPLATE_INDEX" val="20188056"/>
  <p:tag name="KSO_WM_UNIT_COMPATIBLE" val="0"/>
  <p:tag name="KSO_WM_UNIT_DIAGRAM_ISNUMVISUAL" val="0"/>
  <p:tag name="KSO_WM_UNIT_DIAGRAM_ISREFERUNIT" val="0"/>
  <p:tag name="KSO_WM_UNIT_DIAGRAM_SCHEMECOLOR_ID" val="2"/>
  <p:tag name="KSO_WM_UNIT_FILL_FORE_SCHEMECOLOR_INDEX" val="6"/>
  <p:tag name="KSO_WM_UNIT_FILL_TYPE" val="1"/>
  <p:tag name="KSO_WM_UNIT_HIGHLIGHT" val="0"/>
  <p:tag name="KSO_WM_UNIT_ID" val="diagram20188056_4*l_h_a*1_2_1"/>
  <p:tag name="KSO_WM_UNIT_INDEX" val="1_2_1"/>
  <p:tag name="KSO_WM_UNIT_ISCONTENTSTITLE" val="0"/>
  <p:tag name="KSO_WM_UNIT_LAYERLEVEL" val="1_1_1"/>
  <p:tag name="KSO_WM_UNIT_PRESET_TEXT" val="添加标题"/>
  <p:tag name="KSO_WM_UNIT_TEXT_FILL_FORE_SCHEMECOLOR_INDEX" val="14"/>
  <p:tag name="KSO_WM_UNIT_TEXT_FILL_TYPE" val="1"/>
  <p:tag name="KSO_WM_UNIT_TYPE" val="l_h_a"/>
  <p:tag name="KSO_WM_UNIT_USESOURCEFORMAT_APPLY" val="1"/>
  <p:tag name="KSO_WM_UNIT_VALUE" val="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59"/>
  <p:tag name="KSO_WM_BEAUTIFY_FLAG" val="#wm#"/>
  <p:tag name="KSO_WM_DIAGRAM_GROUP_CODE" val="l1-1"/>
  <p:tag name="KSO_WM_TAG_VERSION" val="1.0"/>
  <p:tag name="KSO_WM_TEMPLATE_CATEGORY" val="diagram"/>
  <p:tag name="KSO_WM_TEMPLATE_INDEX" val="20188056"/>
  <p:tag name="KSO_WM_UNIT_COMPATIBLE" val="0"/>
  <p:tag name="KSO_WM_UNIT_DIAGRAM_ISNUMVISUAL" val="0"/>
  <p:tag name="KSO_WM_UNIT_DIAGRAM_ISREFERUNIT" val="0"/>
  <p:tag name="KSO_WM_UNIT_DIAGRAM_SCHEMECOLOR_ID" val="2"/>
  <p:tag name="KSO_WM_UNIT_FILL_FORE_SCHEMECOLOR_INDEX" val="7"/>
  <p:tag name="KSO_WM_UNIT_FILL_TYPE" val="1"/>
  <p:tag name="KSO_WM_UNIT_HIGHLIGHT" val="0"/>
  <p:tag name="KSO_WM_UNIT_ID" val="diagram20188056_4*l_h_a*1_3_1"/>
  <p:tag name="KSO_WM_UNIT_INDEX" val="1_3_1"/>
  <p:tag name="KSO_WM_UNIT_ISCONTENTSTITLE" val="0"/>
  <p:tag name="KSO_WM_UNIT_LAYERLEVEL" val="1_1_1"/>
  <p:tag name="KSO_WM_UNIT_PRESET_TEXT" val="添加标题"/>
  <p:tag name="KSO_WM_UNIT_TEXT_FILL_FORE_SCHEMECOLOR_INDEX" val="14"/>
  <p:tag name="KSO_WM_UNIT_TEXT_FILL_TYPE" val="1"/>
  <p:tag name="KSO_WM_UNIT_TYPE" val="l_h_a"/>
  <p:tag name="KSO_WM_UNIT_USESOURCEFORMAT_APPLY" val="1"/>
  <p:tag name="KSO_WM_UNIT_VALUE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60"/>
  <p:tag name="KSO_WM_BEAUTIFY_FLAG" val="#wm#"/>
  <p:tag name="KSO_WM_DIAGRAM_GROUP_CODE" val="l1-1"/>
  <p:tag name="KSO_WM_TAG_VERSION" val="1.0"/>
  <p:tag name="KSO_WM_TEMPLATE_CATEGORY" val="diagram"/>
  <p:tag name="KSO_WM_TEMPLATE_INDEX" val="20188056"/>
  <p:tag name="KSO_WM_UNIT_COMPATIBLE" val="0"/>
  <p:tag name="KSO_WM_UNIT_DIAGRAM_ISNUMVISUAL" val="0"/>
  <p:tag name="KSO_WM_UNIT_DIAGRAM_ISREFERUNIT" val="0"/>
  <p:tag name="KSO_WM_UNIT_DIAGRAM_SCHEMECOLOR_ID" val="2"/>
  <p:tag name="KSO_WM_UNIT_FILL_FORE_SCHEMECOLOR_INDEX" val="8"/>
  <p:tag name="KSO_WM_UNIT_FILL_TYPE" val="1"/>
  <p:tag name="KSO_WM_UNIT_HIGHLIGHT" val="0"/>
  <p:tag name="KSO_WM_UNIT_ID" val="diagram20188056_4*l_h_a*1_4_1"/>
  <p:tag name="KSO_WM_UNIT_INDEX" val="1_4_1"/>
  <p:tag name="KSO_WM_UNIT_ISCONTENTSTITLE" val="0"/>
  <p:tag name="KSO_WM_UNIT_LAYERLEVEL" val="1_1_1"/>
  <p:tag name="KSO_WM_UNIT_PRESET_TEXT" val="添加标题"/>
  <p:tag name="KSO_WM_UNIT_TEXT_FILL_FORE_SCHEMECOLOR_INDEX" val="14"/>
  <p:tag name="KSO_WM_UNIT_TEXT_FILL_TYPE" val="1"/>
  <p:tag name="KSO_WM_UNIT_TYPE" val="l_h_a"/>
  <p:tag name="KSO_WM_UNIT_USESOURCEFORMAT_APPLY" val="1"/>
  <p:tag name="KSO_WM_UNIT_VALUE" val="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2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2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2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29"/>
  <p:tag name="KSO_WM_UNIT_FILL_FORE_SCHEMECOLOR_INDEX" val="6"/>
  <p:tag name="KSO_WM_UNIT_FILL_FORE_SCHEMECOLOR_INDEX_BRIGHTNESS" val="0"/>
  <p:tag name="KSO_WM_UNI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22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685</Words>
  <Application>Microsoft Office PowerPoint</Application>
  <PresentationFormat>宽屏</PresentationFormat>
  <Paragraphs>40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等线</vt:lpstr>
      <vt:lpstr>等线 Light</vt:lpstr>
      <vt:lpstr>苏新诗古印宋简</vt:lpstr>
      <vt:lpstr>微软雅黑</vt:lpstr>
      <vt:lpstr>幼圆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jingmin wang</dc:creator>
  <cp:lastModifiedBy>- Vel</cp:lastModifiedBy>
  <cp:revision>7</cp:revision>
  <dcterms:created xsi:type="dcterms:W3CDTF">2023-11-07T07:25:44Z</dcterms:created>
  <dcterms:modified xsi:type="dcterms:W3CDTF">2023-11-11T14:39:11Z</dcterms:modified>
</cp:coreProperties>
</file>

<file path=docProps/thumbnail.jpeg>
</file>